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3520D-833A-4FFE-96CB-A4F5EC379A79}" type="datetimeFigureOut">
              <a:rPr lang="fr-FR" smtClean="0"/>
              <a:t>19/02/2019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14C5C-C6B3-4C03-8830-5B5D87832E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526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478895"/>
            <a:ext cx="9144000" cy="840331"/>
          </a:xfrm>
        </p:spPr>
        <p:txBody>
          <a:bodyPr anchor="ctr">
            <a:normAutofit/>
          </a:bodyPr>
          <a:lstStyle>
            <a:lvl1pPr algn="ctr">
              <a:defRPr sz="4400">
                <a:latin typeface="Archive" panose="02000506040000020004" pitchFamily="50" charset="0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400750"/>
            <a:ext cx="9144000" cy="10412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grpSp>
        <p:nvGrpSpPr>
          <p:cNvPr id="7" name="Groupe 6"/>
          <p:cNvGrpSpPr/>
          <p:nvPr userDrawn="1"/>
        </p:nvGrpSpPr>
        <p:grpSpPr>
          <a:xfrm>
            <a:off x="0" y="0"/>
            <a:ext cx="12192000" cy="1796902"/>
            <a:chOff x="0" y="0"/>
            <a:chExt cx="12192000" cy="1796902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1796902"/>
            </a:xfrm>
            <a:prstGeom prst="rect">
              <a:avLst/>
            </a:prstGeom>
            <a:solidFill>
              <a:srgbClr val="95B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5049" y="165151"/>
              <a:ext cx="2724841" cy="1382251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3"/>
            <a:srcRect l="79101" t="8702" r="2747" b="68166"/>
            <a:stretch/>
          </p:blipFill>
          <p:spPr>
            <a:xfrm>
              <a:off x="9744162" y="542526"/>
              <a:ext cx="2295437" cy="71185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940817" y="292921"/>
              <a:ext cx="783403" cy="698546"/>
            </a:xfrm>
            <a:prstGeom prst="rect">
              <a:avLst/>
            </a:prstGeom>
            <a:solidFill>
              <a:srgbClr val="95B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0983" y="642194"/>
              <a:ext cx="6769052" cy="6472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2000" dirty="0" smtClean="0">
                  <a:solidFill>
                    <a:schemeClr val="tx1"/>
                  </a:solidFill>
                  <a:latin typeface="Archive" panose="02000506040000020004" pitchFamily="50" charset="0"/>
                </a:rPr>
                <a:t>LE NOUVEAU Lycée général et technologique</a:t>
              </a:r>
            </a:p>
          </p:txBody>
        </p:sp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3"/>
            <a:srcRect l="9610" t="8702" r="77609" b="62724"/>
            <a:stretch/>
          </p:blipFill>
          <p:spPr>
            <a:xfrm>
              <a:off x="222457" y="51768"/>
              <a:ext cx="1036515" cy="563910"/>
            </a:xfrm>
            <a:prstGeom prst="rect">
              <a:avLst/>
            </a:prstGeom>
          </p:spPr>
        </p:pic>
      </p:grp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221" y="5564778"/>
            <a:ext cx="1825557" cy="91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26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82DF-BDDF-458B-8917-36D9B9A04D5A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77C9-1544-4635-A66C-685022EEEB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19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82DF-BDDF-458B-8917-36D9B9A04D5A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77C9-1544-4635-A66C-685022EEEB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52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/>
          <a:srcRect l="1" r="3544"/>
          <a:stretch/>
        </p:blipFill>
        <p:spPr>
          <a:xfrm>
            <a:off x="11339338" y="-594"/>
            <a:ext cx="852662" cy="6858594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 rot="16200000">
            <a:off x="10805960" y="5033246"/>
            <a:ext cx="2018846" cy="389590"/>
          </a:xfrm>
        </p:spPr>
        <p:txBody>
          <a:bodyPr anchor="ctr">
            <a:normAutofit/>
          </a:bodyPr>
          <a:lstStyle>
            <a:lvl1pPr algn="ctr">
              <a:defRPr sz="1100">
                <a:latin typeface="Archive" panose="02000506040000020004" pitchFamily="50" charset="0"/>
              </a:defRPr>
            </a:lvl1pPr>
          </a:lstStyle>
          <a:p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 rot="16200000">
            <a:off x="10238517" y="2469990"/>
            <a:ext cx="3107666" cy="3895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72681" y="618682"/>
            <a:ext cx="1618436" cy="69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45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82DF-BDDF-458B-8917-36D9B9A04D5A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77C9-1544-4635-A66C-685022EEEB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237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82DF-BDDF-458B-8917-36D9B9A04D5A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77C9-1544-4635-A66C-685022EEEB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663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82DF-BDDF-458B-8917-36D9B9A04D5A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77C9-1544-4635-A66C-685022EEEB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186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82DF-BDDF-458B-8917-36D9B9A04D5A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77C9-1544-4635-A66C-685022EEEB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30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82DF-BDDF-458B-8917-36D9B9A04D5A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77C9-1544-4635-A66C-685022EEEB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313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82DF-BDDF-458B-8917-36D9B9A04D5A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77C9-1544-4635-A66C-685022EEEB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597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82DF-BDDF-458B-8917-36D9B9A04D5A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77C9-1544-4635-A66C-685022EEEB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89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182DF-BDDF-458B-8917-36D9B9A04D5A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377C9-1544-4635-A66C-685022EEEB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73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542" y="2146556"/>
            <a:ext cx="9144793" cy="1450974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9108" y="3461136"/>
            <a:ext cx="9707593" cy="1041251"/>
          </a:xfrm>
        </p:spPr>
        <p:txBody>
          <a:bodyPr/>
          <a:lstStyle/>
          <a:p>
            <a:r>
              <a:rPr lang="fr-FR" dirty="0"/>
              <a:t>Programme d’enseignement de spécialité </a:t>
            </a:r>
            <a:r>
              <a:rPr lang="fr-FR" dirty="0" smtClean="0"/>
              <a:t>– classe de 1</a:t>
            </a:r>
            <a:r>
              <a:rPr lang="fr-FR" baseline="30000" dirty="0" smtClean="0"/>
              <a:t>re</a:t>
            </a:r>
            <a:endParaRPr lang="fr-FR" baseline="30000" dirty="0"/>
          </a:p>
        </p:txBody>
      </p:sp>
    </p:spTree>
    <p:extLst>
      <p:ext uri="{BB962C8B-B14F-4D97-AF65-F5344CB8AC3E}">
        <p14:creationId xmlns:p14="http://schemas.microsoft.com/office/powerpoint/2010/main" val="2168414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79" y="393001"/>
            <a:ext cx="5072312" cy="10425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27569" y="451858"/>
            <a:ext cx="9455527" cy="6435600"/>
          </a:xfrm>
          <a:prstGeom prst="rect">
            <a:avLst/>
          </a:prstGeom>
          <a:noFill/>
        </p:spPr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027569" y="1436997"/>
            <a:ext cx="9153201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 smtClean="0"/>
              <a:t>Des </a:t>
            </a:r>
            <a:r>
              <a:rPr lang="fr-FR" sz="2400" b="1" dirty="0" smtClean="0"/>
              <a:t>principes et objectifs communs </a:t>
            </a:r>
            <a:r>
              <a:rPr lang="fr-FR" sz="2400" dirty="0" smtClean="0"/>
              <a:t>aux quatre langues vivantes étrangères concernées: allemand, anglais, espagnol et italien.</a:t>
            </a:r>
          </a:p>
          <a:p>
            <a:pPr marL="361950" algn="l">
              <a:spcAft>
                <a:spcPts val="1800"/>
              </a:spcAft>
              <a:buClr>
                <a:schemeClr val="accent5">
                  <a:lumMod val="60000"/>
                  <a:lumOff val="40000"/>
                </a:schemeClr>
              </a:buClr>
            </a:pPr>
            <a:r>
              <a:rPr lang="fr-FR" sz="2400" b="1" dirty="0" smtClean="0"/>
              <a:t>Une seule langue</a:t>
            </a:r>
            <a:r>
              <a:rPr lang="fr-FR" sz="2400" dirty="0" smtClean="0"/>
              <a:t> peut être choisie par un même élève. </a:t>
            </a:r>
          </a:p>
          <a:p>
            <a:pPr marL="342900" indent="-342900" algn="l">
              <a:spcAft>
                <a:spcPts val="18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 smtClean="0"/>
              <a:t>Une </a:t>
            </a:r>
            <a:r>
              <a:rPr lang="fr-FR" sz="2400" b="1" dirty="0" smtClean="0"/>
              <a:t>ambition culturelle </a:t>
            </a:r>
            <a:r>
              <a:rPr lang="fr-FR" sz="2400" dirty="0" smtClean="0"/>
              <a:t>étroitement associée à un </a:t>
            </a:r>
            <a:r>
              <a:rPr lang="fr-FR" sz="2400" b="1" dirty="0" smtClean="0"/>
              <a:t>renforcement</a:t>
            </a:r>
            <a:r>
              <a:rPr lang="fr-FR" sz="2400" dirty="0" smtClean="0"/>
              <a:t> </a:t>
            </a:r>
            <a:r>
              <a:rPr lang="fr-FR" sz="2400" b="1" dirty="0" smtClean="0"/>
              <a:t>linguistique </a:t>
            </a:r>
            <a:r>
              <a:rPr lang="fr-FR" sz="2400" dirty="0" smtClean="0"/>
              <a:t>dans le cadre d’une </a:t>
            </a:r>
            <a:r>
              <a:rPr lang="fr-FR" sz="2400" b="1" dirty="0" smtClean="0"/>
              <a:t>approche actionnelle </a:t>
            </a:r>
            <a:r>
              <a:rPr lang="fr-FR" sz="2400" dirty="0" smtClean="0"/>
              <a:t>engageant l’élève dans une </a:t>
            </a:r>
            <a:r>
              <a:rPr lang="fr-FR" sz="2400" b="1" dirty="0" smtClean="0"/>
              <a:t>démarche de projet.</a:t>
            </a:r>
          </a:p>
          <a:p>
            <a:pPr marL="342900" indent="-342900" algn="l"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 smtClean="0"/>
              <a:t> </a:t>
            </a:r>
            <a:r>
              <a:rPr lang="fr-FR" sz="2400" b="1" dirty="0" smtClean="0"/>
              <a:t>Exploration approfondie et mise en perspective </a:t>
            </a:r>
            <a:r>
              <a:rPr lang="fr-FR" sz="2400" dirty="0" smtClean="0"/>
              <a:t>du patrimoine linguistique, littéraire et culturel, dans la langue choisie par l’élève.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71" y="2536166"/>
            <a:ext cx="1134236" cy="182017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2732" y="1435507"/>
            <a:ext cx="487722" cy="48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51" y="404467"/>
            <a:ext cx="6590347" cy="10242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27569" y="451858"/>
            <a:ext cx="9455527" cy="6435600"/>
          </a:xfrm>
          <a:prstGeom prst="rect">
            <a:avLst/>
          </a:prstGeom>
          <a:noFill/>
        </p:spPr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131562" y="1649027"/>
            <a:ext cx="9366786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Aft>
                <a:spcPts val="12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/>
              <a:t>Les </a:t>
            </a:r>
            <a:r>
              <a:rPr lang="fr-FR" sz="2400" b="1" dirty="0"/>
              <a:t>thématiques</a:t>
            </a:r>
            <a:r>
              <a:rPr lang="fr-FR" sz="2400" dirty="0"/>
              <a:t> et les </a:t>
            </a:r>
            <a:r>
              <a:rPr lang="fr-FR" sz="2400" b="1" dirty="0"/>
              <a:t>œuvres intégrales </a:t>
            </a:r>
            <a:r>
              <a:rPr lang="fr-FR" sz="2400" dirty="0"/>
              <a:t>à étudier sont </a:t>
            </a:r>
            <a:r>
              <a:rPr lang="fr-FR" sz="2400" b="1" dirty="0"/>
              <a:t>spécifiques à chaque langue</a:t>
            </a:r>
            <a:r>
              <a:rPr lang="fr-FR" sz="2400" dirty="0"/>
              <a:t>.</a:t>
            </a:r>
          </a:p>
          <a:p>
            <a:pPr marL="342900" indent="-342900" algn="l">
              <a:spcAft>
                <a:spcPts val="12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b="1" dirty="0"/>
              <a:t>Toutes les activités langagières sont sollicitées</a:t>
            </a:r>
            <a:r>
              <a:rPr lang="fr-FR" sz="2400" dirty="0"/>
              <a:t>: réception, production, interaction, médiation.</a:t>
            </a:r>
          </a:p>
          <a:p>
            <a:pPr marL="342900" indent="-342900" algn="l">
              <a:spcAft>
                <a:spcPts val="12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b="1" dirty="0"/>
              <a:t>La littérature est privilégiée</a:t>
            </a:r>
            <a:r>
              <a:rPr lang="fr-FR" sz="2400" dirty="0"/>
              <a:t>, à travers ses différents genres et mouvements.</a:t>
            </a:r>
          </a:p>
          <a:p>
            <a:pPr marL="342900" indent="-342900" algn="l">
              <a:spcAft>
                <a:spcPts val="12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/>
              <a:t>Une large place est accordée aux </a:t>
            </a:r>
            <a:r>
              <a:rPr lang="fr-FR" sz="2400" b="1" dirty="0"/>
              <a:t>autres formes artistiques, à l’histoire, à la civilisation, et aux enjeux de société passés et présents. </a:t>
            </a:r>
          </a:p>
          <a:p>
            <a:pPr marL="342900" indent="-342900" algn="l">
              <a:spcAft>
                <a:spcPts val="12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/>
              <a:t>Les documents et supports seront </a:t>
            </a:r>
            <a:r>
              <a:rPr lang="fr-FR" sz="2400" b="1" dirty="0"/>
              <a:t>mis en regard </a:t>
            </a:r>
            <a:r>
              <a:rPr lang="fr-FR" sz="2400" dirty="0"/>
              <a:t>et </a:t>
            </a:r>
            <a:r>
              <a:rPr lang="fr-FR" sz="2400" b="1" dirty="0"/>
              <a:t>replacés dans leur contexte</a:t>
            </a:r>
            <a:r>
              <a:rPr lang="fr-FR" sz="2400" dirty="0"/>
              <a:t> afin de donner des </a:t>
            </a:r>
            <a:r>
              <a:rPr lang="fr-FR" sz="2400" b="1" dirty="0"/>
              <a:t>repères structurants aux élèves</a:t>
            </a:r>
            <a:r>
              <a:rPr lang="fr-FR" sz="2400" dirty="0"/>
              <a:t>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2732" y="1435507"/>
            <a:ext cx="487722" cy="48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2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91" y="412780"/>
            <a:ext cx="6590347" cy="10242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27569" y="451858"/>
            <a:ext cx="9455527" cy="6435600"/>
          </a:xfrm>
          <a:prstGeom prst="rect">
            <a:avLst/>
          </a:prstGeom>
          <a:noFill/>
        </p:spPr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131562" y="1801454"/>
            <a:ext cx="9125246" cy="3915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  <a:buClr>
                <a:schemeClr val="accent5">
                  <a:lumMod val="60000"/>
                  <a:lumOff val="40000"/>
                </a:schemeClr>
              </a:buClr>
            </a:pPr>
            <a:r>
              <a:rPr lang="fr-FR" sz="2400" b="1" dirty="0"/>
              <a:t>Choisir cet enseignement pour:</a:t>
            </a:r>
          </a:p>
          <a:p>
            <a:pPr marL="342900" indent="-342900" algn="l">
              <a:spcAft>
                <a:spcPts val="10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/>
              <a:t>Acquérir </a:t>
            </a:r>
            <a:r>
              <a:rPr lang="fr-FR" sz="2400" b="1" dirty="0"/>
              <a:t>maîtrise et aisance </a:t>
            </a:r>
            <a:r>
              <a:rPr lang="fr-FR" sz="2400" dirty="0"/>
              <a:t>grâce à une </a:t>
            </a:r>
            <a:r>
              <a:rPr lang="fr-FR" sz="2400" b="1" dirty="0"/>
              <a:t>exposition intensifiée à la langue.</a:t>
            </a:r>
          </a:p>
          <a:p>
            <a:pPr marL="342900" indent="-342900" algn="l">
              <a:spcAft>
                <a:spcPts val="10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/>
              <a:t>Découvrir des </a:t>
            </a:r>
            <a:r>
              <a:rPr lang="fr-FR" sz="2400" b="1" dirty="0"/>
              <a:t>univers singuliers </a:t>
            </a:r>
            <a:r>
              <a:rPr lang="fr-FR" sz="2400" dirty="0"/>
              <a:t>au travers des thématiques proposées.</a:t>
            </a:r>
          </a:p>
          <a:p>
            <a:pPr marL="342900" indent="-342900" algn="l">
              <a:spcAft>
                <a:spcPts val="10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/>
              <a:t>Développer </a:t>
            </a:r>
            <a:r>
              <a:rPr lang="fr-FR" sz="2400" b="1" dirty="0"/>
              <a:t>créativité, esprit d’initiative et autonomie </a:t>
            </a:r>
            <a:r>
              <a:rPr lang="fr-FR" sz="2400" dirty="0"/>
              <a:t>en vue d’une poursuite d’études dans l’enseignement supérieur.</a:t>
            </a:r>
          </a:p>
          <a:p>
            <a:pPr marL="342900" indent="-342900" algn="l">
              <a:spcAft>
                <a:spcPts val="10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b="1" dirty="0"/>
              <a:t>Se préparer à la mobilité </a:t>
            </a:r>
            <a:r>
              <a:rPr lang="fr-FR" sz="2400" dirty="0"/>
              <a:t>dans un espace européen et international.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2732" y="1435507"/>
            <a:ext cx="487722" cy="48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1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7569" y="451858"/>
            <a:ext cx="9455527" cy="6435600"/>
          </a:xfrm>
          <a:prstGeom prst="rect">
            <a:avLst/>
          </a:prstGeom>
          <a:noFill/>
        </p:spPr>
      </p:sp>
      <p:pic>
        <p:nvPicPr>
          <p:cNvPr id="9" name="Picture 2" descr="C:\Users\ccazassus\AppData\Local\Microsoft\Windows\Temporary Internet Files\Content.Outlook\UY1X6JPO\LLCE ALLEMA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81" y="0"/>
            <a:ext cx="99013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1838" y="1535502"/>
            <a:ext cx="470837" cy="46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6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7569" y="451858"/>
            <a:ext cx="9455527" cy="6435600"/>
          </a:xfrm>
          <a:prstGeom prst="rect">
            <a:avLst/>
          </a:prstGeom>
          <a:noFill/>
        </p:spPr>
      </p:sp>
      <p:pic>
        <p:nvPicPr>
          <p:cNvPr id="6" name="Picture 2" descr="C:\Users\ccazassus\AppData\Local\Microsoft\Windows\Temporary Internet Files\Content.Outlook\UY1X6JPO\LLCE ANGLA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563" y="0"/>
            <a:ext cx="80411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8385" y="1563422"/>
            <a:ext cx="469433" cy="464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7569" y="451858"/>
            <a:ext cx="9455527" cy="6435600"/>
          </a:xfrm>
          <a:prstGeom prst="rect">
            <a:avLst/>
          </a:prstGeom>
          <a:noFill/>
        </p:spPr>
      </p:sp>
      <p:pic>
        <p:nvPicPr>
          <p:cNvPr id="7" name="Picture 2" descr="C:\Users\ccazassus\AppData\Local\Microsoft\Windows\Temporary Internet Files\Content.Outlook\UY1X6JPO\LLCE ESPAGNOL (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" r="3057"/>
          <a:stretch/>
        </p:blipFill>
        <p:spPr bwMode="auto">
          <a:xfrm>
            <a:off x="586597" y="0"/>
            <a:ext cx="102136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3728" y="1554796"/>
            <a:ext cx="469433" cy="464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4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7569" y="451858"/>
            <a:ext cx="9455527" cy="6435600"/>
          </a:xfrm>
          <a:prstGeom prst="rect">
            <a:avLst/>
          </a:prstGeom>
          <a:noFill/>
        </p:spPr>
      </p:sp>
      <p:pic>
        <p:nvPicPr>
          <p:cNvPr id="6" name="Picture 2" descr="C:\Users\ccazassus\AppData\Local\Microsoft\Windows\Temporary Internet Files\Content.Outlook\UY1X6JPO\LLCE ITALIE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" r="3563"/>
          <a:stretch/>
        </p:blipFill>
        <p:spPr bwMode="auto">
          <a:xfrm>
            <a:off x="690112" y="0"/>
            <a:ext cx="100325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9253" y="1535502"/>
            <a:ext cx="470837" cy="46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5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230</Words>
  <Application>Microsoft Office PowerPoint</Application>
  <PresentationFormat>Grand écran</PresentationFormat>
  <Paragraphs>15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Archive</vt:lpstr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Académie de Versailles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Florence Bouteloup</dc:creator>
  <cp:lastModifiedBy>Cecile Molliere</cp:lastModifiedBy>
  <cp:revision>77</cp:revision>
  <dcterms:created xsi:type="dcterms:W3CDTF">2019-01-30T08:43:38Z</dcterms:created>
  <dcterms:modified xsi:type="dcterms:W3CDTF">2019-02-19T16:00:51Z</dcterms:modified>
</cp:coreProperties>
</file>